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4"/>
  </p:notesMasterIdLst>
  <p:sldIdLst>
    <p:sldId id="353" r:id="rId4"/>
    <p:sldId id="314" r:id="rId5"/>
    <p:sldId id="347" r:id="rId6"/>
    <p:sldId id="354" r:id="rId7"/>
    <p:sldId id="355" r:id="rId8"/>
    <p:sldId id="321" r:id="rId9"/>
    <p:sldId id="356" r:id="rId10"/>
    <p:sldId id="357" r:id="rId11"/>
    <p:sldId id="310" r:id="rId12"/>
    <p:sldId id="34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2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76" y="48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6A8C094-CB00-443F-856E-6111688E7E7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567065"/>
            <a:ext cx="12192000" cy="329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FACD69-BCC8-4A51-928A-A8276889CAEF}"/>
              </a:ext>
            </a:extLst>
          </p:cNvPr>
          <p:cNvSpPr/>
          <p:nvPr userDrawn="1"/>
        </p:nvSpPr>
        <p:spPr>
          <a:xfrm>
            <a:off x="0" y="3463090"/>
            <a:ext cx="121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C6B0DFC-1039-495D-8F3C-E6DB8A677F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1437342-4AAD-4065-B021-432B3D8C68CF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3" name="Rounded Rectangle 41">
              <a:extLst>
                <a:ext uri="{FF2B5EF4-FFF2-40B4-BE49-F238E27FC236}">
                  <a16:creationId xmlns:a16="http://schemas.microsoft.com/office/drawing/2014/main" id="{1AC72540-6991-4FC9-92BE-D47A729E2BD3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850DCCD1-8058-42A2-8AF2-D626EF7C1F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F78D6D5-0F49-435F-9F3F-92FCB5A33A8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44">
                <a:extLst>
                  <a:ext uri="{FF2B5EF4-FFF2-40B4-BE49-F238E27FC236}">
                    <a16:creationId xmlns:a16="http://schemas.microsoft.com/office/drawing/2014/main" id="{2D17DFFD-2B67-40BF-BD4E-AD2EA621D11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45">
                <a:extLst>
                  <a:ext uri="{FF2B5EF4-FFF2-40B4-BE49-F238E27FC236}">
                    <a16:creationId xmlns:a16="http://schemas.microsoft.com/office/drawing/2014/main" id="{213E1FA9-E935-4A7B-99D8-21599EC0640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791A255F-72F6-471A-A665-C6F43C16B348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16EDA227-0DEF-4F3E-B4C0-6E0411B6737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776C8-7281-4534-8A06-6A087A56BD54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C7EC6806-DC3F-4279-AB0E-702DB65522A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44">
                <a:extLst>
                  <a:ext uri="{FF2B5EF4-FFF2-40B4-BE49-F238E27FC236}">
                    <a16:creationId xmlns:a16="http://schemas.microsoft.com/office/drawing/2014/main" id="{F0BC878E-0393-4F8A-847E-1FFF2B3A6F8C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45">
                <a:extLst>
                  <a:ext uri="{FF2B5EF4-FFF2-40B4-BE49-F238E27FC236}">
                    <a16:creationId xmlns:a16="http://schemas.microsoft.com/office/drawing/2014/main" id="{AF68E93E-B3A4-4FB4-8136-E2AF9E8E900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5A0A981-BFFD-478C-BE78-EF62DFC20D4A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5301B2B1-E6B2-4CAA-90B5-32945916C4E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98E8AE6E-9F27-49BA-BF78-FD704211F7DE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C658463-591E-4133-90A9-DC8E327A9D8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8" name="Oval 44">
                <a:extLst>
                  <a:ext uri="{FF2B5EF4-FFF2-40B4-BE49-F238E27FC236}">
                    <a16:creationId xmlns:a16="http://schemas.microsoft.com/office/drawing/2014/main" id="{247AB6D7-90B0-4608-B64A-7506BBD662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45">
                <a:extLst>
                  <a:ext uri="{FF2B5EF4-FFF2-40B4-BE49-F238E27FC236}">
                    <a16:creationId xmlns:a16="http://schemas.microsoft.com/office/drawing/2014/main" id="{4E7F4089-60C9-4EC1-B17C-C3CE5A555D7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E8E9D92-4CE1-47D2-A809-9E8B6FB57C7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88106A-2CF3-48D0-9AA0-96C3A18A94C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658D9AD7-4610-4974-9F90-635DC1891B8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38004867-5566-4A48-8987-60D94ADF1FA2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FB060-C4E2-4B67-AE6B-A21032F70DA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D053A10-5BCF-4B0A-81B6-7659F3B13A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8918BA6-5866-4567-84E9-754B61F3D1B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72749-C880-48DE-80E3-21B3B7C1BB1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F8990-F6EC-4C2E-B65A-729967260F1B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534EC4-50E0-4908-9103-968D3764391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D152EA-393E-40E6-A577-EBDC7E02C6E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E41396-59B7-4111-B9F1-16C71A955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4937534-CC74-470C-BA81-D58C912DA6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5D12A6-B9D5-48C2-B915-9AC7DA37CC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A481-CCF4-48A2-8170-4589385879F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62AE34-3846-4C77-B676-BF63303B27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C76E991-D98B-4424-8898-AB98CF5E82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FDEFA-6525-40B5-BC77-DF37CB758BD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D492AC-8BDF-4901-BF8A-657BD00CE6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4DD40-A334-4331-9A64-1579C194CA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634782-405F-42A3-951D-11363B20EE6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11FB5D1-6034-4D83-A029-B1D1606432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8453" y="2011350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91F5BA-6D8E-4BF0-B672-70F38251D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16AC0BE9-E5EC-46E1-A4D1-78FDFBED0AEE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6069-CA35-4004-805E-910D7E1C8E0B}"/>
              </a:ext>
            </a:extLst>
          </p:cNvPr>
          <p:cNvGrpSpPr/>
          <p:nvPr/>
        </p:nvGrpSpPr>
        <p:grpSpPr>
          <a:xfrm>
            <a:off x="-1" y="2439115"/>
            <a:ext cx="12283447" cy="1969248"/>
            <a:chOff x="-1" y="2568713"/>
            <a:chExt cx="12283447" cy="1969248"/>
          </a:xfrm>
        </p:grpSpPr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9DE96BE7-D8C2-4C94-B7F5-8E455FEFB2AE}"/>
                </a:ext>
              </a:extLst>
            </p:cNvPr>
            <p:cNvSpPr txBox="1"/>
            <p:nvPr/>
          </p:nvSpPr>
          <p:spPr>
            <a:xfrm>
              <a:off x="91450" y="4291740"/>
              <a:ext cx="12191996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bs-Latn-BA" altLang="ko-KR" sz="1000" dirty="0">
                  <a:solidFill>
                    <a:schemeClr val="bg1"/>
                  </a:solidFill>
                  <a:cs typeface="Arial" pitchFamily="34" charset="0"/>
                </a:rPr>
                <a:t>Asistent: Semir Tursunović                                                                    Studenti: Asja Hadžić i Amila Jahić</a:t>
              </a:r>
              <a:endParaRPr lang="ko-KR" altLang="en-US" sz="1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40F545-2E89-4D11-AA0E-EC51787F302A}"/>
                </a:ext>
              </a:extLst>
            </p:cNvPr>
            <p:cNvSpPr txBox="1"/>
            <p:nvPr/>
          </p:nvSpPr>
          <p:spPr>
            <a:xfrm>
              <a:off x="-1" y="2568713"/>
              <a:ext cx="12191999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bs-Latn-BA" altLang="ko-KR" sz="54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Smart Greenhouse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21854-91CD-45FA-A162-CB9665435875}"/>
                </a:ext>
              </a:extLst>
            </p:cNvPr>
            <p:cNvSpPr txBox="1"/>
            <p:nvPr/>
          </p:nvSpPr>
          <p:spPr>
            <a:xfrm>
              <a:off x="0" y="3820450"/>
              <a:ext cx="12191998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bs-Latn-BA" altLang="ko-KR" sz="1867" dirty="0">
                  <a:solidFill>
                    <a:schemeClr val="bg1"/>
                  </a:solidFill>
                  <a:cs typeface="Arial" pitchFamily="34" charset="0"/>
                </a:rPr>
                <a:t>Predmet: Projektovanje mikroprocesorskih sistema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0029163-B427-49B6-9FDC-708C9F2A3663}"/>
                </a:ext>
              </a:extLst>
            </p:cNvPr>
            <p:cNvSpPr/>
            <p:nvPr/>
          </p:nvSpPr>
          <p:spPr>
            <a:xfrm>
              <a:off x="2726632" y="2598478"/>
              <a:ext cx="6525433" cy="994330"/>
            </a:xfrm>
            <a:custGeom>
              <a:avLst/>
              <a:gdLst>
                <a:gd name="connsiteX0" fmla="*/ 10575608 w 12134850"/>
                <a:gd name="connsiteY0" fmla="*/ 3118485 h 3118484"/>
                <a:gd name="connsiteX1" fmla="*/ 1559243 w 12134850"/>
                <a:gd name="connsiteY1" fmla="*/ 3118485 h 3118484"/>
                <a:gd name="connsiteX2" fmla="*/ 0 w 12134850"/>
                <a:gd name="connsiteY2" fmla="*/ 1559243 h 3118484"/>
                <a:gd name="connsiteX3" fmla="*/ 1559243 w 12134850"/>
                <a:gd name="connsiteY3" fmla="*/ 0 h 3118484"/>
                <a:gd name="connsiteX4" fmla="*/ 10575608 w 12134850"/>
                <a:gd name="connsiteY4" fmla="*/ 0 h 3118484"/>
                <a:gd name="connsiteX5" fmla="*/ 12134850 w 12134850"/>
                <a:gd name="connsiteY5" fmla="*/ 1559243 h 3118484"/>
                <a:gd name="connsiteX6" fmla="*/ 10575608 w 12134850"/>
                <a:gd name="connsiteY6" fmla="*/ 3118485 h 3118484"/>
                <a:gd name="connsiteX7" fmla="*/ 1559243 w 12134850"/>
                <a:gd name="connsiteY7" fmla="*/ 135255 h 3118484"/>
                <a:gd name="connsiteX8" fmla="*/ 135255 w 12134850"/>
                <a:gd name="connsiteY8" fmla="*/ 1559243 h 3118484"/>
                <a:gd name="connsiteX9" fmla="*/ 1559243 w 12134850"/>
                <a:gd name="connsiteY9" fmla="*/ 2983230 h 3118484"/>
                <a:gd name="connsiteX10" fmla="*/ 10575608 w 12134850"/>
                <a:gd name="connsiteY10" fmla="*/ 2983230 h 3118484"/>
                <a:gd name="connsiteX11" fmla="*/ 11999595 w 12134850"/>
                <a:gd name="connsiteY11" fmla="*/ 1559243 h 3118484"/>
                <a:gd name="connsiteX12" fmla="*/ 10575608 w 12134850"/>
                <a:gd name="connsiteY12" fmla="*/ 135255 h 3118484"/>
                <a:gd name="connsiteX13" fmla="*/ 1559243 w 12134850"/>
                <a:gd name="connsiteY13" fmla="*/ 135255 h 311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34850" h="3118484">
                  <a:moveTo>
                    <a:pt x="10575608" y="3118485"/>
                  </a:moveTo>
                  <a:lnTo>
                    <a:pt x="1559243" y="3118485"/>
                  </a:lnTo>
                  <a:cubicBezTo>
                    <a:pt x="699135" y="3118485"/>
                    <a:pt x="0" y="2419350"/>
                    <a:pt x="0" y="1559243"/>
                  </a:cubicBezTo>
                  <a:cubicBezTo>
                    <a:pt x="0" y="699135"/>
                    <a:pt x="699135" y="0"/>
                    <a:pt x="1559243" y="0"/>
                  </a:cubicBezTo>
                  <a:lnTo>
                    <a:pt x="10575608" y="0"/>
                  </a:lnTo>
                  <a:cubicBezTo>
                    <a:pt x="11435715" y="0"/>
                    <a:pt x="12134850" y="699135"/>
                    <a:pt x="12134850" y="1559243"/>
                  </a:cubicBezTo>
                  <a:cubicBezTo>
                    <a:pt x="12134850" y="2419350"/>
                    <a:pt x="11435715" y="3118485"/>
                    <a:pt x="10575608" y="3118485"/>
                  </a:cubicBezTo>
                  <a:close/>
                  <a:moveTo>
                    <a:pt x="1559243" y="135255"/>
                  </a:moveTo>
                  <a:cubicBezTo>
                    <a:pt x="774383" y="135255"/>
                    <a:pt x="135255" y="774383"/>
                    <a:pt x="135255" y="1559243"/>
                  </a:cubicBezTo>
                  <a:cubicBezTo>
                    <a:pt x="135255" y="2344103"/>
                    <a:pt x="773430" y="2983230"/>
                    <a:pt x="1559243" y="2983230"/>
                  </a:cubicBezTo>
                  <a:lnTo>
                    <a:pt x="10575608" y="2983230"/>
                  </a:lnTo>
                  <a:cubicBezTo>
                    <a:pt x="11360467" y="2983230"/>
                    <a:pt x="11999595" y="2344103"/>
                    <a:pt x="11999595" y="1559243"/>
                  </a:cubicBezTo>
                  <a:cubicBezTo>
                    <a:pt x="11999595" y="774383"/>
                    <a:pt x="11361420" y="135255"/>
                    <a:pt x="10575608" y="135255"/>
                  </a:cubicBezTo>
                  <a:lnTo>
                    <a:pt x="1559243" y="1352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37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8B7A2893-9BCA-436F-8183-79AE4376B6A4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5C176-8719-4D33-9847-3AEE0D3582B4}"/>
              </a:ext>
            </a:extLst>
          </p:cNvPr>
          <p:cNvSpPr txBox="1"/>
          <p:nvPr/>
        </p:nvSpPr>
        <p:spPr>
          <a:xfrm>
            <a:off x="4685563" y="3013501"/>
            <a:ext cx="47771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altLang="ko-KR" sz="4800" dirty="0">
                <a:solidFill>
                  <a:schemeClr val="bg1"/>
                </a:solidFill>
                <a:cs typeface="Arial" pitchFamily="34" charset="0"/>
              </a:rPr>
              <a:t>Hvala na pažnji!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8A169A-5D7F-44A5-917C-9C11C983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18" y="2576545"/>
            <a:ext cx="1162438" cy="17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7D532-F637-4F2C-B48A-9B72A273DA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s-Latn-BA" dirty="0"/>
              <a:t>CILJ PROJEKTA</a:t>
            </a:r>
            <a:endParaRPr lang="en-US" dirty="0"/>
          </a:p>
        </p:txBody>
      </p:sp>
      <p:sp>
        <p:nvSpPr>
          <p:cNvPr id="6" name="Oval 8">
            <a:extLst>
              <a:ext uri="{FF2B5EF4-FFF2-40B4-BE49-F238E27FC236}">
                <a16:creationId xmlns:a16="http://schemas.microsoft.com/office/drawing/2014/main" id="{31C4E32A-1284-4855-AA77-315C10CB0635}"/>
              </a:ext>
            </a:extLst>
          </p:cNvPr>
          <p:cNvSpPr/>
          <p:nvPr/>
        </p:nvSpPr>
        <p:spPr>
          <a:xfrm>
            <a:off x="6377766" y="2029964"/>
            <a:ext cx="610378" cy="61037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6BE15F63-7E4D-4712-B650-98CAB41BEAB3}"/>
              </a:ext>
            </a:extLst>
          </p:cNvPr>
          <p:cNvSpPr/>
          <p:nvPr/>
        </p:nvSpPr>
        <p:spPr>
          <a:xfrm>
            <a:off x="6377766" y="2916907"/>
            <a:ext cx="610378" cy="61037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7CE6C-98A2-46A5-A629-9616EAEA3B93}"/>
              </a:ext>
            </a:extLst>
          </p:cNvPr>
          <p:cNvSpPr txBox="1"/>
          <p:nvPr/>
        </p:nvSpPr>
        <p:spPr>
          <a:xfrm>
            <a:off x="1428453" y="5119644"/>
            <a:ext cx="951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Pametni staklenik koristi naprednu tehnologiju za kontrolu uvjeta za biljke uz pomoć raznih senzora za optimizaciju svake faze rasta koji automatski hvataju i isporučuju informacije 24/7 o okolini i usjevu.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F8432-8E78-4504-B9AF-43B7C02DEB0D}"/>
              </a:ext>
            </a:extLst>
          </p:cNvPr>
          <p:cNvSpPr txBox="1"/>
          <p:nvPr/>
        </p:nvSpPr>
        <p:spPr>
          <a:xfrm>
            <a:off x="7081297" y="2023814"/>
            <a:ext cx="409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Mjerenje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temperature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zraka</a:t>
            </a:r>
            <a:r>
              <a:rPr lang="bs-Latn-B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 praćenje vlažnosti zraka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52EF5A-1757-4653-BCC8-B6FC4893CB99}"/>
              </a:ext>
            </a:extLst>
          </p:cNvPr>
          <p:cNvSpPr txBox="1"/>
          <p:nvPr/>
        </p:nvSpPr>
        <p:spPr>
          <a:xfrm>
            <a:off x="7081297" y="2742604"/>
            <a:ext cx="40983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Pravilna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rasvjeta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staklenika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maksimizirati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razvoj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biljaka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uz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minimalnu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potrošnju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energije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s-Latn-BA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Praćenje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sadržaja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vlage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tlu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stakleniku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može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pomoći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povećanju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prinosa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F5ED1E-FFB5-44E9-81EA-770AC1E193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422BF-D78E-A57B-31B2-F9472E221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53" y="2002710"/>
            <a:ext cx="3849188" cy="2316480"/>
          </a:xfrm>
          <a:prstGeom prst="rect">
            <a:avLst/>
          </a:prstGeom>
        </p:spPr>
      </p:pic>
      <p:sp>
        <p:nvSpPr>
          <p:cNvPr id="17" name="Oval 8">
            <a:extLst>
              <a:ext uri="{FF2B5EF4-FFF2-40B4-BE49-F238E27FC236}">
                <a16:creationId xmlns:a16="http://schemas.microsoft.com/office/drawing/2014/main" id="{A32DFB11-1B8E-1FA4-12C8-15F9ADCF42C3}"/>
              </a:ext>
            </a:extLst>
          </p:cNvPr>
          <p:cNvSpPr/>
          <p:nvPr/>
        </p:nvSpPr>
        <p:spPr>
          <a:xfrm>
            <a:off x="6377766" y="3803850"/>
            <a:ext cx="610378" cy="61037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311305" y="700179"/>
            <a:ext cx="5181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altLang="ko-KR" sz="4800" dirty="0">
                <a:solidFill>
                  <a:schemeClr val="bg1"/>
                </a:solidFill>
                <a:cs typeface="Arial" pitchFamily="34" charset="0"/>
              </a:rPr>
              <a:t>KOMPONENTE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69905C-B298-451E-BB45-9DDA9B12EFBA}"/>
              </a:ext>
            </a:extLst>
          </p:cNvPr>
          <p:cNvGrpSpPr/>
          <p:nvPr/>
        </p:nvGrpSpPr>
        <p:grpSpPr>
          <a:xfrm>
            <a:off x="5945417" y="817594"/>
            <a:ext cx="6415625" cy="5455222"/>
            <a:chOff x="1045443" y="1009620"/>
            <a:chExt cx="6415625" cy="54552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517A05-DD79-47D3-8590-C2F935488F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1745" y="3907891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9003E6-D5FA-493C-922E-2ACBE88C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3127" y="2968122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6EFDFA9-41E7-4D74-82AC-05168E328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889" y="2052130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D0B405-D456-45C1-AE2C-62CA410EB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5444" y="1009620"/>
              <a:ext cx="731520" cy="731520"/>
            </a:xfrm>
            <a:prstGeom prst="ellipse">
              <a:avLst/>
            </a:prstGeom>
            <a:solidFill>
              <a:schemeClr val="bg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EC6711-1784-41AF-B752-322BD9DED904}"/>
                </a:ext>
              </a:extLst>
            </p:cNvPr>
            <p:cNvSpPr txBox="1"/>
            <p:nvPr/>
          </p:nvSpPr>
          <p:spPr>
            <a:xfrm>
              <a:off x="1045443" y="1073455"/>
              <a:ext cx="731519" cy="59788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4EC09-22C7-4D92-B329-36AAFC26D4DC}"/>
                </a:ext>
              </a:extLst>
            </p:cNvPr>
            <p:cNvSpPr txBox="1"/>
            <p:nvPr/>
          </p:nvSpPr>
          <p:spPr>
            <a:xfrm>
              <a:off x="1919076" y="1141517"/>
              <a:ext cx="54657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DHT11 senzor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DF9449-3585-4495-9802-D20D1D4680D3}"/>
                </a:ext>
              </a:extLst>
            </p:cNvPr>
            <p:cNvSpPr txBox="1"/>
            <p:nvPr/>
          </p:nvSpPr>
          <p:spPr>
            <a:xfrm>
              <a:off x="1113145" y="2107288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1927F0-7EFB-4EFB-9935-45442B0E7CE4}"/>
                </a:ext>
              </a:extLst>
            </p:cNvPr>
            <p:cNvSpPr txBox="1"/>
            <p:nvPr/>
          </p:nvSpPr>
          <p:spPr>
            <a:xfrm>
              <a:off x="1995276" y="2150526"/>
              <a:ext cx="54657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LCD Display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026E0C-B9D3-4EF7-B6A5-F2B23BDB6CC1}"/>
                </a:ext>
              </a:extLst>
            </p:cNvPr>
            <p:cNvSpPr txBox="1"/>
            <p:nvPr/>
          </p:nvSpPr>
          <p:spPr>
            <a:xfrm>
              <a:off x="1091759" y="3041671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2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F56A36-B029-437D-A868-2A9AA05B4F40}"/>
                </a:ext>
              </a:extLst>
            </p:cNvPr>
            <p:cNvSpPr txBox="1"/>
            <p:nvPr/>
          </p:nvSpPr>
          <p:spPr>
            <a:xfrm>
              <a:off x="1995276" y="3234470"/>
              <a:ext cx="54657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YL-69 senzor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2C5B-7205-46F3-92B5-65642B73F356}"/>
                </a:ext>
              </a:extLst>
            </p:cNvPr>
            <p:cNvSpPr txBox="1"/>
            <p:nvPr/>
          </p:nvSpPr>
          <p:spPr>
            <a:xfrm>
              <a:off x="1108150" y="3964251"/>
              <a:ext cx="677008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7975EF-6E60-E944-DEA4-ACCB25146889}"/>
                </a:ext>
              </a:extLst>
            </p:cNvPr>
            <p:cNvSpPr txBox="1"/>
            <p:nvPr/>
          </p:nvSpPr>
          <p:spPr>
            <a:xfrm>
              <a:off x="1995276" y="4218073"/>
              <a:ext cx="5465792" cy="224676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Buzzer</a:t>
              </a:r>
            </a:p>
            <a:p>
              <a:endParaRPr lang="bs-Latn-BA" altLang="ko-KR" sz="2000" b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bs-Latn-BA" altLang="ko-KR" sz="20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LED dioda</a:t>
              </a:r>
            </a:p>
            <a:p>
              <a:endParaRPr lang="bs-Latn-BA" altLang="ko-KR" sz="2000" b="1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bs-Latn-BA" altLang="ko-KR" sz="20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bs-Latn-BA" altLang="ko-KR" sz="2000" b="1" dirty="0">
                  <a:solidFill>
                    <a:schemeClr val="bg1"/>
                  </a:solidFill>
                  <a:cs typeface="Arial" pitchFamily="34" charset="0"/>
                </a:rPr>
                <a:t>LDR senzor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02463FE-473C-33B6-C72A-E120412CF707}"/>
              </a:ext>
            </a:extLst>
          </p:cNvPr>
          <p:cNvSpPr>
            <a:spLocks noChangeAspect="1"/>
          </p:cNvSpPr>
          <p:nvPr/>
        </p:nvSpPr>
        <p:spPr>
          <a:xfrm>
            <a:off x="5945417" y="4650917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BAD2D-E4A3-815B-6B0B-1D8A6BE27AC4}"/>
              </a:ext>
            </a:extLst>
          </p:cNvPr>
          <p:cNvSpPr txBox="1"/>
          <p:nvPr/>
        </p:nvSpPr>
        <p:spPr>
          <a:xfrm>
            <a:off x="5953612" y="4724289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</a:t>
            </a:r>
            <a:r>
              <a:rPr lang="bs-Latn-BA" altLang="ko-KR" sz="3200" b="1" dirty="0">
                <a:solidFill>
                  <a:schemeClr val="accent3"/>
                </a:solidFill>
                <a:cs typeface="Arial" pitchFamily="34" charset="0"/>
              </a:rPr>
              <a:t>5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DD053C-3292-5424-1AA1-C1B7A2A08D18}"/>
              </a:ext>
            </a:extLst>
          </p:cNvPr>
          <p:cNvSpPr>
            <a:spLocks noChangeAspect="1"/>
          </p:cNvSpPr>
          <p:nvPr/>
        </p:nvSpPr>
        <p:spPr>
          <a:xfrm>
            <a:off x="5953612" y="5601840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2CA9EA-2000-AB2D-BEAE-660343735AEC}"/>
              </a:ext>
            </a:extLst>
          </p:cNvPr>
          <p:cNvSpPr txBox="1"/>
          <p:nvPr/>
        </p:nvSpPr>
        <p:spPr>
          <a:xfrm>
            <a:off x="5968961" y="5688041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r>
              <a:rPr lang="bs-Latn-BA" altLang="ko-KR" sz="3200" b="1" dirty="0">
                <a:solidFill>
                  <a:schemeClr val="accent1"/>
                </a:solidFill>
                <a:cs typeface="Arial" pitchFamily="34" charset="0"/>
              </a:rPr>
              <a:t>6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C7116-B228-6E77-CC2C-BE2EFBA95EE6}"/>
              </a:ext>
            </a:extLst>
          </p:cNvPr>
          <p:cNvSpPr txBox="1"/>
          <p:nvPr/>
        </p:nvSpPr>
        <p:spPr>
          <a:xfrm>
            <a:off x="1947333" y="541866"/>
            <a:ext cx="829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800" b="1" dirty="0">
                <a:solidFill>
                  <a:schemeClr val="accent2">
                    <a:lumMod val="75000"/>
                  </a:schemeClr>
                </a:solidFill>
              </a:rPr>
              <a:t>DHT11 – Senzor temperature i vlažnosti zraka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4557F-3C6E-F5FC-2A8A-B1611E0B156F}"/>
              </a:ext>
            </a:extLst>
          </p:cNvPr>
          <p:cNvSpPr txBox="1"/>
          <p:nvPr/>
        </p:nvSpPr>
        <p:spPr>
          <a:xfrm>
            <a:off x="939800" y="1947334"/>
            <a:ext cx="6239933" cy="296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DHT11 je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senzor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temperature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vl</a:t>
            </a:r>
            <a:r>
              <a:rPr lang="bs-Latn-BA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ažnosti zraka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3 pina (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postoje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DHT11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senzori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4 pina).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Jedan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od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pinova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je za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napajanje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ili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V</a:t>
            </a:r>
            <a:r>
              <a:rPr lang="bs-Latn-BA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CC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drugi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za I/O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prijenos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podataka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GND za </a:t>
            </a:r>
            <a:r>
              <a:rPr lang="bs-Latn-BA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uzemljenje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bs-Latn-BA" sz="2000" b="1" i="0" dirty="0">
              <a:solidFill>
                <a:schemeClr val="accent2">
                  <a:lumMod val="7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Spaja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se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mikrokontroler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vrlo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jednostavno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putem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samo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jednog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pina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te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vraća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dvije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varijable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kao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temperaturu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vlagu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. </a:t>
            </a:r>
            <a:endParaRPr lang="bs-Latn-BA" sz="2000" b="1" i="0" dirty="0">
              <a:solidFill>
                <a:schemeClr val="accent2">
                  <a:lumMod val="7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Opseg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temperature 0 - 50 °C a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opseg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vlažnosti</a:t>
            </a:r>
            <a:r>
              <a:rPr 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 20 - 95 % RH</a:t>
            </a:r>
            <a:r>
              <a:rPr lang="bs-Latn-BA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DHT11 Sensor Module Breakout">
            <a:extLst>
              <a:ext uri="{FF2B5EF4-FFF2-40B4-BE49-F238E27FC236}">
                <a16:creationId xmlns:a16="http://schemas.microsoft.com/office/drawing/2014/main" id="{E6B3DFD0-C1C9-F235-384C-85E0D51F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67" y="1422400"/>
            <a:ext cx="4182533" cy="41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2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8" y="773568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bs-Latn-BA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YL-69 – Senzor vlažnosti tla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C123C-772C-4D4B-AC66-8E9D8666B982}"/>
              </a:ext>
            </a:extLst>
          </p:cNvPr>
          <p:cNvSpPr txBox="1"/>
          <p:nvPr/>
        </p:nvSpPr>
        <p:spPr>
          <a:xfrm>
            <a:off x="1442967" y="1696898"/>
            <a:ext cx="5330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Senzor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vlažnosti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tla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ili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higrometar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se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obično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koristi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za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detekciju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vlažnosti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tla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. U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našem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slučaju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savršeno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je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izgraditi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automatski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sistem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za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navodnjavanje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ili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pratiti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vlažnost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tla</a:t>
            </a:r>
            <a:r>
              <a:rPr lang="bs-Latn-BA" dirty="0">
                <a:solidFill>
                  <a:schemeClr val="bg1">
                    <a:lumMod val="95000"/>
                  </a:schemeClr>
                </a:solidFill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biljaka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Senzor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se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sastoji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od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dva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d</a:t>
            </a:r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ije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la: 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elektronske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ploče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sonde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dva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jastučića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koja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detektuje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sadržaj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vode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bs-Latn-BA" dirty="0">
              <a:solidFill>
                <a:schemeClr val="bg1">
                  <a:lumMod val="95000"/>
                </a:schemeClr>
              </a:solidFill>
              <a:latin typeface="Segoe UI Historic" panose="020B0502040204020203" pitchFamily="34" charset="0"/>
            </a:endParaRPr>
          </a:p>
          <a:p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Senzor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ima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ugrađen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potenciometar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za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podešavanje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osjetljivosti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digitalnog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izlaza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(D</a:t>
            </a:r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O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), LED za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napajanje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LED za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digitalni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izlaz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bs-Latn-BA" dirty="0">
                <a:solidFill>
                  <a:schemeClr val="bg1">
                    <a:lumMod val="95000"/>
                  </a:schemeClr>
                </a:solidFill>
                <a:latin typeface="Segoe UI Historic" panose="020B0502040204020203" pitchFamily="34" charset="0"/>
              </a:rPr>
              <a:t>Pinovi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: </a:t>
            </a:r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-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VCC: 3.3V, 5V. 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            -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GND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            -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</a:t>
            </a:r>
            <a:r>
              <a:rPr lang="bs-Latn-BA" dirty="0">
                <a:solidFill>
                  <a:schemeClr val="bg1">
                    <a:lumMod val="95000"/>
                  </a:schemeClr>
                </a:solidFill>
                <a:latin typeface="Segoe UI Historic" panose="020B0502040204020203" pitchFamily="34" charset="0"/>
              </a:rPr>
              <a:t>O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: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digitaln</a:t>
            </a:r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izlaz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(0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1) </a:t>
            </a:r>
            <a:endParaRPr lang="bs-Latn-BA" i="0" dirty="0">
              <a:solidFill>
                <a:schemeClr val="bg1">
                  <a:lumMod val="95000"/>
                </a:schemeClr>
              </a:solidFill>
              <a:effectLst/>
              <a:latin typeface="Segoe UI Historic" panose="020B0502040204020203" pitchFamily="34" charset="0"/>
            </a:endParaRPr>
          </a:p>
          <a:p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             -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A</a:t>
            </a:r>
            <a:r>
              <a:rPr lang="bs-Latn-BA" dirty="0">
                <a:solidFill>
                  <a:schemeClr val="bg1">
                    <a:lumMod val="95000"/>
                  </a:schemeClr>
                </a:solidFill>
                <a:latin typeface="Segoe UI Historic" panose="020B0502040204020203" pitchFamily="34" charset="0"/>
              </a:rPr>
              <a:t>O</a:t>
            </a:r>
            <a:r>
              <a:rPr lang="en-US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: </a:t>
            </a:r>
            <a:r>
              <a:rPr lang="en-US" i="0" dirty="0" err="1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analogn</a:t>
            </a:r>
            <a:r>
              <a:rPr lang="bs-Latn-BA" i="0" dirty="0">
                <a:solidFill>
                  <a:schemeClr val="bg1">
                    <a:lumMod val="95000"/>
                  </a:schemeClr>
                </a:solidFill>
                <a:effectLst/>
                <a:latin typeface="Segoe UI Historic" panose="020B0502040204020203" pitchFamily="34" charset="0"/>
              </a:rPr>
              <a:t>i izlaz</a:t>
            </a:r>
            <a:endParaRPr lang="ko-KR" altLang="en-US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pic>
        <p:nvPicPr>
          <p:cNvPr id="2055" name="Picture 7" descr="The nineteenth door – AZ-Delivery">
            <a:extLst>
              <a:ext uri="{FF2B5EF4-FFF2-40B4-BE49-F238E27FC236}">
                <a16:creationId xmlns:a16="http://schemas.microsoft.com/office/drawing/2014/main" id="{7E55C14F-160B-5738-6E24-BBE23DE8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81" y="2228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35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s-Latn-BA" dirty="0"/>
              <a:t>LDR Senzor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7AE816-B5EF-4AF7-8B6E-A7A457D7CC55}"/>
              </a:ext>
            </a:extLst>
          </p:cNvPr>
          <p:cNvGrpSpPr/>
          <p:nvPr/>
        </p:nvGrpSpPr>
        <p:grpSpPr>
          <a:xfrm>
            <a:off x="8639132" y="1226194"/>
            <a:ext cx="2538541" cy="4897619"/>
            <a:chOff x="8639132" y="1226194"/>
            <a:chExt cx="2538541" cy="489761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F63B3D0-89AC-452D-9B89-7C88A59AF849}"/>
                </a:ext>
              </a:extLst>
            </p:cNvPr>
            <p:cNvGrpSpPr/>
            <p:nvPr/>
          </p:nvGrpSpPr>
          <p:grpSpPr>
            <a:xfrm>
              <a:off x="9361227" y="4899623"/>
              <a:ext cx="1422003" cy="1224190"/>
              <a:chOff x="5580112" y="4160675"/>
              <a:chExt cx="2016224" cy="1735751"/>
            </a:xfrm>
          </p:grpSpPr>
          <p:sp>
            <p:nvSpPr>
              <p:cNvPr id="4" name="Trapezoid 1">
                <a:extLst>
                  <a:ext uri="{FF2B5EF4-FFF2-40B4-BE49-F238E27FC236}">
                    <a16:creationId xmlns:a16="http://schemas.microsoft.com/office/drawing/2014/main" id="{0BEB667F-BC6D-4617-8600-953006D1D31E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" name="Trapezoid 6">
                <a:extLst>
                  <a:ext uri="{FF2B5EF4-FFF2-40B4-BE49-F238E27FC236}">
                    <a16:creationId xmlns:a16="http://schemas.microsoft.com/office/drawing/2014/main" id="{C0200B7F-478C-4F1E-9583-8C44DD9B4850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24C7281-3E70-4E1A-A657-C50C3EF2BAA3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" name="Oval 1">
              <a:extLst>
                <a:ext uri="{FF2B5EF4-FFF2-40B4-BE49-F238E27FC236}">
                  <a16:creationId xmlns:a16="http://schemas.microsoft.com/office/drawing/2014/main" id="{59173067-CAAC-4548-AF80-9C297780F4AD}"/>
                </a:ext>
              </a:extLst>
            </p:cNvPr>
            <p:cNvSpPr/>
            <p:nvPr/>
          </p:nvSpPr>
          <p:spPr>
            <a:xfrm>
              <a:off x="9251061" y="1226194"/>
              <a:ext cx="1532091" cy="1343867"/>
            </a:xfrm>
            <a:custGeom>
              <a:avLst/>
              <a:gdLst/>
              <a:ahLst/>
              <a:cxnLst/>
              <a:rect l="l" t="t" r="r" b="b"/>
              <a:pathLst>
                <a:path w="1629237" h="1429078">
                  <a:moveTo>
                    <a:pt x="788250" y="811267"/>
                  </a:moveTo>
                  <a:cubicBezTo>
                    <a:pt x="777162" y="823036"/>
                    <a:pt x="761883" y="830075"/>
                    <a:pt x="745080" y="830075"/>
                  </a:cubicBezTo>
                  <a:cubicBezTo>
                    <a:pt x="731312" y="830075"/>
                    <a:pt x="718566" y="825349"/>
                    <a:pt x="708901" y="816356"/>
                  </a:cubicBezTo>
                  <a:lnTo>
                    <a:pt x="793313" y="1349315"/>
                  </a:lnTo>
                  <a:lnTo>
                    <a:pt x="826489" y="1349049"/>
                  </a:lnTo>
                  <a:lnTo>
                    <a:pt x="826489" y="1349030"/>
                  </a:lnTo>
                  <a:lnTo>
                    <a:pt x="827682" y="1349040"/>
                  </a:lnTo>
                  <a:lnTo>
                    <a:pt x="828874" y="1349030"/>
                  </a:lnTo>
                  <a:lnTo>
                    <a:pt x="828874" y="1349049"/>
                  </a:lnTo>
                  <a:lnTo>
                    <a:pt x="861656" y="1349312"/>
                  </a:lnTo>
                  <a:lnTo>
                    <a:pt x="945043" y="822831"/>
                  </a:lnTo>
                  <a:cubicBezTo>
                    <a:pt x="936966" y="827649"/>
                    <a:pt x="927625" y="830075"/>
                    <a:pt x="917761" y="830075"/>
                  </a:cubicBezTo>
                  <a:cubicBezTo>
                    <a:pt x="900958" y="830075"/>
                    <a:pt x="885679" y="823036"/>
                    <a:pt x="874591" y="811267"/>
                  </a:cubicBezTo>
                  <a:cubicBezTo>
                    <a:pt x="863502" y="823036"/>
                    <a:pt x="848223" y="830075"/>
                    <a:pt x="831420" y="830075"/>
                  </a:cubicBezTo>
                  <a:cubicBezTo>
                    <a:pt x="814617" y="830075"/>
                    <a:pt x="799338" y="823036"/>
                    <a:pt x="788250" y="811267"/>
                  </a:cubicBezTo>
                  <a:close/>
                  <a:moveTo>
                    <a:pt x="1629237" y="597932"/>
                  </a:moveTo>
                  <a:lnTo>
                    <a:pt x="1629237" y="724090"/>
                  </a:lnTo>
                  <a:lnTo>
                    <a:pt x="1449012" y="698858"/>
                  </a:lnTo>
                  <a:lnTo>
                    <a:pt x="1449012" y="623164"/>
                  </a:lnTo>
                  <a:close/>
                  <a:moveTo>
                    <a:pt x="0" y="597932"/>
                  </a:moveTo>
                  <a:lnTo>
                    <a:pt x="180225" y="623164"/>
                  </a:lnTo>
                  <a:lnTo>
                    <a:pt x="180225" y="698858"/>
                  </a:lnTo>
                  <a:lnTo>
                    <a:pt x="0" y="724090"/>
                  </a:lnTo>
                  <a:close/>
                  <a:moveTo>
                    <a:pt x="826489" y="343855"/>
                  </a:moveTo>
                  <a:cubicBezTo>
                    <a:pt x="582980" y="344141"/>
                    <a:pt x="385675" y="541640"/>
                    <a:pt x="385675" y="785222"/>
                  </a:cubicBezTo>
                  <a:cubicBezTo>
                    <a:pt x="385675" y="950118"/>
                    <a:pt x="503361" y="1112862"/>
                    <a:pt x="596022" y="1187212"/>
                  </a:cubicBezTo>
                  <a:cubicBezTo>
                    <a:pt x="638271" y="1236093"/>
                    <a:pt x="634922" y="1237095"/>
                    <a:pt x="652091" y="1299657"/>
                  </a:cubicBezTo>
                  <a:cubicBezTo>
                    <a:pt x="658931" y="1343524"/>
                    <a:pt x="645074" y="1347909"/>
                    <a:pt x="684382" y="1350189"/>
                  </a:cubicBezTo>
                  <a:lnTo>
                    <a:pt x="713002" y="1349959"/>
                  </a:lnTo>
                  <a:lnTo>
                    <a:pt x="616715" y="742031"/>
                  </a:lnTo>
                  <a:cubicBezTo>
                    <a:pt x="613343" y="720743"/>
                    <a:pt x="627867" y="700753"/>
                    <a:pt x="649155" y="697381"/>
                  </a:cubicBezTo>
                  <a:lnTo>
                    <a:pt x="650512" y="697167"/>
                  </a:lnTo>
                  <a:cubicBezTo>
                    <a:pt x="669859" y="694102"/>
                    <a:pt x="688135" y="705820"/>
                    <a:pt x="693142" y="724182"/>
                  </a:cubicBezTo>
                  <a:cubicBezTo>
                    <a:pt x="703502" y="705062"/>
                    <a:pt x="722973" y="692875"/>
                    <a:pt x="745080" y="692875"/>
                  </a:cubicBezTo>
                  <a:cubicBezTo>
                    <a:pt x="761883" y="692875"/>
                    <a:pt x="777162" y="699916"/>
                    <a:pt x="788250" y="711684"/>
                  </a:cubicBezTo>
                  <a:cubicBezTo>
                    <a:pt x="799338" y="699916"/>
                    <a:pt x="814617" y="692875"/>
                    <a:pt x="831420" y="692875"/>
                  </a:cubicBezTo>
                  <a:cubicBezTo>
                    <a:pt x="848223" y="692875"/>
                    <a:pt x="863502" y="699916"/>
                    <a:pt x="874591" y="711684"/>
                  </a:cubicBezTo>
                  <a:cubicBezTo>
                    <a:pt x="885679" y="699916"/>
                    <a:pt x="900958" y="692875"/>
                    <a:pt x="917761" y="692875"/>
                  </a:cubicBezTo>
                  <a:cubicBezTo>
                    <a:pt x="936430" y="692875"/>
                    <a:pt x="953219" y="701567"/>
                    <a:pt x="964433" y="715752"/>
                  </a:cubicBezTo>
                  <a:cubicBezTo>
                    <a:pt x="971427" y="700847"/>
                    <a:pt x="987718" y="691969"/>
                    <a:pt x="1004850" y="694683"/>
                  </a:cubicBezTo>
                  <a:lnTo>
                    <a:pt x="1006207" y="694898"/>
                  </a:lnTo>
                  <a:cubicBezTo>
                    <a:pt x="1027496" y="698270"/>
                    <a:pt x="1042019" y="718259"/>
                    <a:pt x="1038647" y="739547"/>
                  </a:cubicBezTo>
                  <a:lnTo>
                    <a:pt x="941968" y="1349956"/>
                  </a:lnTo>
                  <a:lnTo>
                    <a:pt x="970980" y="1350189"/>
                  </a:lnTo>
                  <a:cubicBezTo>
                    <a:pt x="1010288" y="1347909"/>
                    <a:pt x="996432" y="1343524"/>
                    <a:pt x="1003271" y="1299657"/>
                  </a:cubicBezTo>
                  <a:cubicBezTo>
                    <a:pt x="1020440" y="1237095"/>
                    <a:pt x="1017091" y="1236093"/>
                    <a:pt x="1059340" y="1187212"/>
                  </a:cubicBezTo>
                  <a:cubicBezTo>
                    <a:pt x="1152001" y="1112862"/>
                    <a:pt x="1269687" y="950118"/>
                    <a:pt x="1269687" y="785222"/>
                  </a:cubicBezTo>
                  <a:cubicBezTo>
                    <a:pt x="1269687" y="541640"/>
                    <a:pt x="1072383" y="344141"/>
                    <a:pt x="828874" y="343855"/>
                  </a:cubicBezTo>
                  <a:lnTo>
                    <a:pt x="828874" y="343965"/>
                  </a:lnTo>
                  <a:lnTo>
                    <a:pt x="827682" y="343872"/>
                  </a:lnTo>
                  <a:lnTo>
                    <a:pt x="826489" y="343965"/>
                  </a:lnTo>
                  <a:close/>
                  <a:moveTo>
                    <a:pt x="826666" y="234292"/>
                  </a:moveTo>
                  <a:lnTo>
                    <a:pt x="827682" y="234370"/>
                  </a:lnTo>
                  <a:lnTo>
                    <a:pt x="828696" y="234292"/>
                  </a:lnTo>
                  <a:cubicBezTo>
                    <a:pt x="1127204" y="234292"/>
                    <a:pt x="1369193" y="476281"/>
                    <a:pt x="1369193" y="774790"/>
                  </a:cubicBezTo>
                  <a:cubicBezTo>
                    <a:pt x="1369193" y="976792"/>
                    <a:pt x="1224964" y="1176156"/>
                    <a:pt x="1111484" y="1267155"/>
                  </a:cubicBezTo>
                  <a:cubicBezTo>
                    <a:pt x="1077677" y="1306104"/>
                    <a:pt x="1092596" y="1326571"/>
                    <a:pt x="1085332" y="1377346"/>
                  </a:cubicBezTo>
                  <a:cubicBezTo>
                    <a:pt x="1066445" y="1416544"/>
                    <a:pt x="1049551" y="1429078"/>
                    <a:pt x="1016165" y="1429078"/>
                  </a:cubicBezTo>
                  <a:lnTo>
                    <a:pt x="827682" y="1428403"/>
                  </a:lnTo>
                  <a:lnTo>
                    <a:pt x="639197" y="1429078"/>
                  </a:lnTo>
                  <a:cubicBezTo>
                    <a:pt x="605812" y="1429078"/>
                    <a:pt x="588918" y="1416544"/>
                    <a:pt x="570030" y="1377346"/>
                  </a:cubicBezTo>
                  <a:cubicBezTo>
                    <a:pt x="562766" y="1326571"/>
                    <a:pt x="577686" y="1306104"/>
                    <a:pt x="543878" y="1267155"/>
                  </a:cubicBezTo>
                  <a:cubicBezTo>
                    <a:pt x="430398" y="1176156"/>
                    <a:pt x="286169" y="976792"/>
                    <a:pt x="286169" y="774790"/>
                  </a:cubicBezTo>
                  <a:cubicBezTo>
                    <a:pt x="286169" y="476281"/>
                    <a:pt x="528158" y="234292"/>
                    <a:pt x="826666" y="234292"/>
                  </a:cubicBezTo>
                  <a:close/>
                  <a:moveTo>
                    <a:pt x="1287881" y="124716"/>
                  </a:moveTo>
                  <a:lnTo>
                    <a:pt x="1384523" y="205808"/>
                  </a:lnTo>
                  <a:lnTo>
                    <a:pt x="1249349" y="327650"/>
                  </a:lnTo>
                  <a:lnTo>
                    <a:pt x="1191363" y="278995"/>
                  </a:lnTo>
                  <a:close/>
                  <a:moveTo>
                    <a:pt x="332408" y="124716"/>
                  </a:moveTo>
                  <a:lnTo>
                    <a:pt x="428926" y="278995"/>
                  </a:lnTo>
                  <a:lnTo>
                    <a:pt x="370940" y="327650"/>
                  </a:lnTo>
                  <a:lnTo>
                    <a:pt x="235766" y="205808"/>
                  </a:lnTo>
                  <a:close/>
                  <a:moveTo>
                    <a:pt x="764602" y="0"/>
                  </a:moveTo>
                  <a:lnTo>
                    <a:pt x="890759" y="0"/>
                  </a:lnTo>
                  <a:lnTo>
                    <a:pt x="865528" y="180225"/>
                  </a:lnTo>
                  <a:lnTo>
                    <a:pt x="789834" y="1802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5A4C868E-10B5-41D6-94F0-D5E661CB51BF}"/>
                </a:ext>
              </a:extLst>
            </p:cNvPr>
            <p:cNvSpPr/>
            <p:nvPr/>
          </p:nvSpPr>
          <p:spPr>
            <a:xfrm>
              <a:off x="9810121" y="3031449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7D368D-51A4-48C9-AF86-B2778021A976}"/>
                </a:ext>
              </a:extLst>
            </p:cNvPr>
            <p:cNvGrpSpPr/>
            <p:nvPr/>
          </p:nvGrpSpPr>
          <p:grpSpPr>
            <a:xfrm rot="15300000">
              <a:off x="8824481" y="3920674"/>
              <a:ext cx="840355" cy="1211053"/>
              <a:chOff x="967240" y="3289369"/>
              <a:chExt cx="1100200" cy="158552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EE0175B9-0515-4445-9C2B-7426B92651F5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5D095273-5169-48B5-8752-239AFD47EA4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F4795FD5-E379-4D01-A574-AB517E7F434F}"/>
                </a:ext>
              </a:extLst>
            </p:cNvPr>
            <p:cNvSpPr/>
            <p:nvPr/>
          </p:nvSpPr>
          <p:spPr>
            <a:xfrm rot="4407011">
              <a:off x="10407640" y="2828708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31D70C-D624-4EA4-BAAB-889EAD7873BC}"/>
                </a:ext>
              </a:extLst>
            </p:cNvPr>
            <p:cNvGrpSpPr/>
            <p:nvPr/>
          </p:nvGrpSpPr>
          <p:grpSpPr>
            <a:xfrm rot="5400000">
              <a:off x="10163425" y="3352604"/>
              <a:ext cx="830970" cy="1197527"/>
              <a:chOff x="967240" y="3289369"/>
              <a:chExt cx="1100200" cy="1585520"/>
            </a:xfrm>
          </p:grpSpPr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408987E4-E6D5-474E-99E7-5BFE1B0AA6F4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750DD27B-30BE-44F8-B18C-B9B5A66A89A1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25B7BF15-E5BD-422C-A481-48D5B10A4B55}"/>
                </a:ext>
              </a:extLst>
            </p:cNvPr>
            <p:cNvSpPr/>
            <p:nvPr/>
          </p:nvSpPr>
          <p:spPr>
            <a:xfrm rot="7156190" flipV="1">
              <a:off x="9396128" y="2784216"/>
              <a:ext cx="368290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0C1B44E-B1D7-459F-84E1-24E1166F2447}"/>
                </a:ext>
              </a:extLst>
            </p:cNvPr>
            <p:cNvSpPr/>
            <p:nvPr/>
          </p:nvSpPr>
          <p:spPr>
            <a:xfrm rot="3762166">
              <a:off x="10320199" y="4082006"/>
              <a:ext cx="352120" cy="991677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78FF53C7-EE39-4D82-8BC3-90FED7CB7D5D}"/>
                </a:ext>
              </a:extLst>
            </p:cNvPr>
            <p:cNvSpPr/>
            <p:nvPr/>
          </p:nvSpPr>
          <p:spPr>
            <a:xfrm rot="6040617" flipV="1">
              <a:off x="9104381" y="3162082"/>
              <a:ext cx="430914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">
              <a:extLst>
                <a:ext uri="{FF2B5EF4-FFF2-40B4-BE49-F238E27FC236}">
                  <a16:creationId xmlns:a16="http://schemas.microsoft.com/office/drawing/2014/main" id="{BF68B5F4-2084-40C7-AB04-BAD31061B43B}"/>
                </a:ext>
              </a:extLst>
            </p:cNvPr>
            <p:cNvSpPr/>
            <p:nvPr/>
          </p:nvSpPr>
          <p:spPr>
            <a:xfrm>
              <a:off x="9777559" y="2609739"/>
              <a:ext cx="511534" cy="482610"/>
            </a:xfrm>
            <a:custGeom>
              <a:avLst/>
              <a:gdLst/>
              <a:ahLst/>
              <a:cxnLst/>
              <a:rect l="l" t="t" r="r" b="b"/>
              <a:pathLst>
                <a:path w="543969" h="513210">
                  <a:moveTo>
                    <a:pt x="72529" y="368152"/>
                  </a:moveTo>
                  <a:lnTo>
                    <a:pt x="471440" y="368152"/>
                  </a:lnTo>
                  <a:lnTo>
                    <a:pt x="471440" y="440681"/>
                  </a:lnTo>
                  <a:cubicBezTo>
                    <a:pt x="471440" y="480738"/>
                    <a:pt x="382141" y="513210"/>
                    <a:pt x="271985" y="513210"/>
                  </a:cubicBezTo>
                  <a:cubicBezTo>
                    <a:pt x="161829" y="513210"/>
                    <a:pt x="72529" y="480738"/>
                    <a:pt x="72529" y="440681"/>
                  </a:cubicBezTo>
                  <a:close/>
                  <a:moveTo>
                    <a:pt x="73404" y="245435"/>
                  </a:moveTo>
                  <a:lnTo>
                    <a:pt x="470566" y="245435"/>
                  </a:lnTo>
                  <a:cubicBezTo>
                    <a:pt x="491077" y="245435"/>
                    <a:pt x="507705" y="262062"/>
                    <a:pt x="507705" y="282574"/>
                  </a:cubicBezTo>
                  <a:lnTo>
                    <a:pt x="507705" y="298967"/>
                  </a:lnTo>
                  <a:cubicBezTo>
                    <a:pt x="507705" y="319478"/>
                    <a:pt x="491077" y="336106"/>
                    <a:pt x="470566" y="336106"/>
                  </a:cubicBezTo>
                  <a:lnTo>
                    <a:pt x="73404" y="336106"/>
                  </a:lnTo>
                  <a:cubicBezTo>
                    <a:pt x="52893" y="336106"/>
                    <a:pt x="36265" y="319478"/>
                    <a:pt x="36265" y="298967"/>
                  </a:cubicBezTo>
                  <a:lnTo>
                    <a:pt x="36265" y="282574"/>
                  </a:lnTo>
                  <a:cubicBezTo>
                    <a:pt x="36265" y="262062"/>
                    <a:pt x="52893" y="245435"/>
                    <a:pt x="73404" y="245435"/>
                  </a:cubicBezTo>
                  <a:close/>
                  <a:moveTo>
                    <a:pt x="55271" y="122718"/>
                  </a:moveTo>
                  <a:lnTo>
                    <a:pt x="488697" y="122718"/>
                  </a:lnTo>
                  <a:cubicBezTo>
                    <a:pt x="509209" y="122718"/>
                    <a:pt x="525837" y="139345"/>
                    <a:pt x="525837" y="159856"/>
                  </a:cubicBezTo>
                  <a:lnTo>
                    <a:pt x="525837" y="176250"/>
                  </a:lnTo>
                  <a:cubicBezTo>
                    <a:pt x="525837" y="196761"/>
                    <a:pt x="509209" y="213389"/>
                    <a:pt x="488697" y="213389"/>
                  </a:cubicBezTo>
                  <a:lnTo>
                    <a:pt x="55271" y="213389"/>
                  </a:lnTo>
                  <a:cubicBezTo>
                    <a:pt x="34760" y="213389"/>
                    <a:pt x="18132" y="196761"/>
                    <a:pt x="18132" y="176250"/>
                  </a:cubicBezTo>
                  <a:lnTo>
                    <a:pt x="18132" y="159856"/>
                  </a:lnTo>
                  <a:cubicBezTo>
                    <a:pt x="18132" y="139345"/>
                    <a:pt x="34760" y="122718"/>
                    <a:pt x="55271" y="122718"/>
                  </a:cubicBezTo>
                  <a:close/>
                  <a:moveTo>
                    <a:pt x="37139" y="0"/>
                  </a:moveTo>
                  <a:lnTo>
                    <a:pt x="506830" y="0"/>
                  </a:lnTo>
                  <a:cubicBezTo>
                    <a:pt x="527341" y="0"/>
                    <a:pt x="543969" y="16628"/>
                    <a:pt x="543969" y="37139"/>
                  </a:cubicBezTo>
                  <a:lnTo>
                    <a:pt x="543969" y="53533"/>
                  </a:lnTo>
                  <a:cubicBezTo>
                    <a:pt x="543969" y="74043"/>
                    <a:pt x="527341" y="90672"/>
                    <a:pt x="506830" y="90672"/>
                  </a:cubicBezTo>
                  <a:lnTo>
                    <a:pt x="37139" y="90672"/>
                  </a:lnTo>
                  <a:cubicBezTo>
                    <a:pt x="16628" y="90672"/>
                    <a:pt x="0" y="74043"/>
                    <a:pt x="0" y="53533"/>
                  </a:cubicBezTo>
                  <a:lnTo>
                    <a:pt x="0" y="37139"/>
                  </a:lnTo>
                  <a:cubicBezTo>
                    <a:pt x="0" y="16628"/>
                    <a:pt x="16628" y="0"/>
                    <a:pt x="37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0" name="Chord 23">
              <a:extLst>
                <a:ext uri="{FF2B5EF4-FFF2-40B4-BE49-F238E27FC236}">
                  <a16:creationId xmlns:a16="http://schemas.microsoft.com/office/drawing/2014/main" id="{66C2A933-C046-405B-9BE4-0E99B5647633}"/>
                </a:ext>
              </a:extLst>
            </p:cNvPr>
            <p:cNvSpPr/>
            <p:nvPr/>
          </p:nvSpPr>
          <p:spPr>
            <a:xfrm>
              <a:off x="9695350" y="4926932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9ADE270-5C21-47FF-B51E-021779BED870}"/>
              </a:ext>
            </a:extLst>
          </p:cNvPr>
          <p:cNvSpPr txBox="1"/>
          <p:nvPr/>
        </p:nvSpPr>
        <p:spPr>
          <a:xfrm>
            <a:off x="942020" y="1310357"/>
            <a:ext cx="7608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Kao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što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mu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naziv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implicira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otpornik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ovisan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o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svjetlosti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(LDR)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izrađen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je od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komada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poluvodičkog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materijala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što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je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kadmij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sulfid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koji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mijenja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svoj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električni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otpor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s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nekoliko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bs-Latn-BA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hiljada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Ohma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u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mraku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samo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nekoliko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stotina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Ohma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svjetlost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padne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njega</a:t>
            </a:r>
            <a:endParaRPr lang="bs-Latn-BA" sz="1600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endParaRPr lang="bs-Latn-BA" sz="1600" dirty="0">
              <a:solidFill>
                <a:srgbClr val="050505"/>
              </a:solidFill>
              <a:latin typeface="Segoe UI Historic" panose="020B0502040204020203" pitchFamily="34" charset="0"/>
            </a:endParaRPr>
          </a:p>
          <a:p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Ovi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otpornici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se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često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koriste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u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mnogim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krugovima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gdje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je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potrebno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osjetiti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prisutnost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svjetlosti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</a:t>
            </a:r>
            <a:r>
              <a:rPr lang="bs-Latn-BA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I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maju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različite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funkcije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otpornost</a:t>
            </a:r>
            <a:r>
              <a:rPr lang="bs-Latn-BA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 n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primjer</a:t>
            </a:r>
            <a:r>
              <a:rPr lang="bs-Latn-BA" sz="1600" dirty="0">
                <a:solidFill>
                  <a:srgbClr val="050505"/>
                </a:solidFill>
                <a:latin typeface="Segoe UI Historic" panose="020B0502040204020203" pitchFamily="34" charset="0"/>
              </a:rPr>
              <a:t>: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je LDR u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mraku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se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može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koristiti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za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uključivanje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ili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za </a:t>
            </a:r>
            <a:r>
              <a:rPr lang="bs-Latn-BA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isključivanje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kada</a:t>
            </a:r>
            <a:r>
              <a:rPr lang="en-US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je u </a:t>
            </a:r>
            <a:r>
              <a:rPr lang="en-US" sz="1600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svjetlu</a:t>
            </a:r>
            <a:r>
              <a:rPr lang="bs-Latn-BA" sz="16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Down Arrow 1">
            <a:extLst>
              <a:ext uri="{FF2B5EF4-FFF2-40B4-BE49-F238E27FC236}">
                <a16:creationId xmlns:a16="http://schemas.microsoft.com/office/drawing/2014/main" id="{E1335515-928E-45C3-BD71-326DEE448297}"/>
              </a:ext>
            </a:extLst>
          </p:cNvPr>
          <p:cNvSpPr/>
          <p:nvPr/>
        </p:nvSpPr>
        <p:spPr>
          <a:xfrm rot="10800000" flipH="1">
            <a:off x="1076313" y="5407063"/>
            <a:ext cx="296600" cy="333082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pic>
        <p:nvPicPr>
          <p:cNvPr id="3074" name="Picture 2" descr="KY-018 Photoresistor Sensor Module LDR Light Dependant Resistor Arduino AVR  PIC | eBay">
            <a:extLst>
              <a:ext uri="{FF2B5EF4-FFF2-40B4-BE49-F238E27FC236}">
                <a16:creationId xmlns:a16="http://schemas.microsoft.com/office/drawing/2014/main" id="{ED9BB407-63DF-0C85-700C-EB7399E0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876" y="3508849"/>
            <a:ext cx="3105251" cy="31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65648" y="748731"/>
            <a:ext cx="51816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altLang="ko-KR" sz="4800" dirty="0">
                <a:solidFill>
                  <a:schemeClr val="bg1"/>
                </a:solidFill>
                <a:cs typeface="Arial" pitchFamily="34" charset="0"/>
              </a:rPr>
              <a:t>Shema spoja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D8841-A3E0-52D8-8BEC-13B90A397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20840" y="-262701"/>
            <a:ext cx="5461689" cy="72822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187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1654728316">
            <a:hlinkClick r:id="" action="ppaction://media"/>
            <a:extLst>
              <a:ext uri="{FF2B5EF4-FFF2-40B4-BE49-F238E27FC236}">
                <a16:creationId xmlns:a16="http://schemas.microsoft.com/office/drawing/2014/main" id="{92171F49-EE54-72F6-003A-429940B45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6385" y="-18207"/>
            <a:ext cx="3820115" cy="68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4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932709BC-6A2B-43D8-9212-67DF4B7D173F}"/>
              </a:ext>
            </a:extLst>
          </p:cNvPr>
          <p:cNvSpPr/>
          <p:nvPr/>
        </p:nvSpPr>
        <p:spPr>
          <a:xfrm>
            <a:off x="7569910" y="1746448"/>
            <a:ext cx="664144" cy="6641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2164DC9-14E5-49AB-8C23-F28B04B1C6E8}"/>
              </a:ext>
            </a:extLst>
          </p:cNvPr>
          <p:cNvSpPr/>
          <p:nvPr/>
        </p:nvSpPr>
        <p:spPr>
          <a:xfrm>
            <a:off x="3457626" y="4232754"/>
            <a:ext cx="664144" cy="66414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s-Latn-BA" dirty="0"/>
              <a:t>Kako unaprijediti?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D0B8CE-64FF-49AE-979A-C4C012BF8E36}"/>
              </a:ext>
            </a:extLst>
          </p:cNvPr>
          <p:cNvGrpSpPr/>
          <p:nvPr/>
        </p:nvGrpSpPr>
        <p:grpSpPr>
          <a:xfrm>
            <a:off x="3684194" y="1474330"/>
            <a:ext cx="3765905" cy="923331"/>
            <a:chOff x="6210997" y="1433695"/>
            <a:chExt cx="3887322" cy="6568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763CF1-7F36-4AE9-983F-F786AF12AAD7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bs-Latn-BA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Senzor ugljen dioksida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1364FF-A70C-4B9A-8D5A-C21502864D39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bs-Latn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Trenutno, najčešće korišteni senzor ugljičnog dioksida radi na temelju NDIR nedisperzivne infracrvene tehnologije.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0133E3-27EA-4301-8C4D-707BFE6CFC76}"/>
              </a:ext>
            </a:extLst>
          </p:cNvPr>
          <p:cNvGrpSpPr/>
          <p:nvPr/>
        </p:nvGrpSpPr>
        <p:grpSpPr>
          <a:xfrm>
            <a:off x="8808632" y="2916590"/>
            <a:ext cx="2725483" cy="1107997"/>
            <a:chOff x="6210996" y="1433695"/>
            <a:chExt cx="1712589" cy="788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75D671-361A-40E9-AE4D-338526D0F54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 senzor tla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D9F387-8077-483C-A510-981330E0EB7E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Ako je tlo previše kiselo ili alkalno, to će u određenoj mjeri utjecati na rast korijena biljaka, čime će utjecati na normalan rast i razvoj biljaka.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B66B50-845A-4623-9E82-F97902307DCE}"/>
              </a:ext>
            </a:extLst>
          </p:cNvPr>
          <p:cNvGrpSpPr/>
          <p:nvPr/>
        </p:nvGrpSpPr>
        <p:grpSpPr>
          <a:xfrm>
            <a:off x="657892" y="4206897"/>
            <a:ext cx="2718009" cy="1292663"/>
            <a:chOff x="6210996" y="1433695"/>
            <a:chExt cx="1712589" cy="9196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FA8B43-FDE5-490B-9531-1F3670431E8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bs-Latn-BA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Senzor oborine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1F637B-CBDF-4490-8DCC-5082FF19A352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Kada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oborina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dosegne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unaprijed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zadanu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vrijednost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platforma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za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nadzor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može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kontrolirati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zatvaranje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ili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ograničavanje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krovnih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ventilacijskih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otvora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ili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krova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koji se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može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uvlačiti</a:t>
              </a:r>
              <a:r>
                <a:rPr lang="bs-Latn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104CB9-D162-416A-BBB3-9B3BA241C3BF}"/>
              </a:ext>
            </a:extLst>
          </p:cNvPr>
          <p:cNvGrpSpPr/>
          <p:nvPr/>
        </p:nvGrpSpPr>
        <p:grpSpPr>
          <a:xfrm>
            <a:off x="4694189" y="5350667"/>
            <a:ext cx="3767574" cy="923330"/>
            <a:chOff x="4140240" y="1433695"/>
            <a:chExt cx="3889044" cy="6568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07CB4D-FAEE-4B6E-BE54-6A5AA5219FAB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Platforma za praćenje okoliša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2CF3D6-3440-402B-96CD-73AB64AC916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s-Latn-BA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Pregled informacija u stvarnom vremenu putem računara ili mobitela, te upravljanjem neke opreme u stakleniku.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40">
            <a:extLst>
              <a:ext uri="{FF2B5EF4-FFF2-40B4-BE49-F238E27FC236}">
                <a16:creationId xmlns:a16="http://schemas.microsoft.com/office/drawing/2014/main" id="{2B9F1FEF-0DD2-4648-A2EE-7D69416E65BC}"/>
              </a:ext>
            </a:extLst>
          </p:cNvPr>
          <p:cNvGrpSpPr/>
          <p:nvPr/>
        </p:nvGrpSpPr>
        <p:grpSpPr>
          <a:xfrm>
            <a:off x="5003250" y="2597778"/>
            <a:ext cx="3210459" cy="1873214"/>
            <a:chOff x="3479248" y="2668635"/>
            <a:chExt cx="3210459" cy="1873214"/>
          </a:xfrm>
          <a:solidFill>
            <a:schemeClr val="accent4"/>
          </a:solidFill>
        </p:grpSpPr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4740EA9-4A97-4A8F-B26E-59878FF563E5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A849EDCD-E8E1-4093-B249-1E23795C6E32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그룹 39">
            <a:extLst>
              <a:ext uri="{FF2B5EF4-FFF2-40B4-BE49-F238E27FC236}">
                <a16:creationId xmlns:a16="http://schemas.microsoft.com/office/drawing/2014/main" id="{CFAEABBA-4448-4D7E-AB6E-6E0E20072011}"/>
              </a:ext>
            </a:extLst>
          </p:cNvPr>
          <p:cNvGrpSpPr/>
          <p:nvPr/>
        </p:nvGrpSpPr>
        <p:grpSpPr>
          <a:xfrm>
            <a:off x="5313267" y="2983865"/>
            <a:ext cx="2511927" cy="1441169"/>
            <a:chOff x="3789265" y="3054721"/>
            <a:chExt cx="2511927" cy="1441169"/>
          </a:xfrm>
          <a:solidFill>
            <a:schemeClr val="accent2"/>
          </a:solidFill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D6BA89C-3CCE-4F60-B47C-A61ACA1711A0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C8235235-6212-4BB9-A6C7-0209D8D44301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EEB95C3-5DC7-4F34-A254-952F746A3EB9}"/>
              </a:ext>
            </a:extLst>
          </p:cNvPr>
          <p:cNvSpPr txBox="1"/>
          <p:nvPr/>
        </p:nvSpPr>
        <p:spPr>
          <a:xfrm>
            <a:off x="7130904" y="2658554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EC2F0-90F9-4582-B9EC-7BC117567106}"/>
              </a:ext>
            </a:extLst>
          </p:cNvPr>
          <p:cNvSpPr txBox="1"/>
          <p:nvPr/>
        </p:nvSpPr>
        <p:spPr>
          <a:xfrm>
            <a:off x="6672066" y="3051653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33807081-DA7C-41EA-95FC-9FDFB4C11981}"/>
              </a:ext>
            </a:extLst>
          </p:cNvPr>
          <p:cNvSpPr/>
          <p:nvPr/>
        </p:nvSpPr>
        <p:spPr>
          <a:xfrm>
            <a:off x="5878520" y="3657832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0" name="그룹 38">
            <a:extLst>
              <a:ext uri="{FF2B5EF4-FFF2-40B4-BE49-F238E27FC236}">
                <a16:creationId xmlns:a16="http://schemas.microsoft.com/office/drawing/2014/main" id="{699D9308-5850-4EAC-891A-9626057F1237}"/>
              </a:ext>
            </a:extLst>
          </p:cNvPr>
          <p:cNvGrpSpPr/>
          <p:nvPr/>
        </p:nvGrpSpPr>
        <p:grpSpPr>
          <a:xfrm>
            <a:off x="3983774" y="3433042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9FB92421-4B6E-4601-A9F3-E0A959586520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921C557-46E6-4F3D-B1B8-D7B12CC58950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그룹 37">
            <a:extLst>
              <a:ext uri="{FF2B5EF4-FFF2-40B4-BE49-F238E27FC236}">
                <a16:creationId xmlns:a16="http://schemas.microsoft.com/office/drawing/2014/main" id="{5C4D5B5D-31AD-4160-AA6F-7A217C57EB62}"/>
              </a:ext>
            </a:extLst>
          </p:cNvPr>
          <p:cNvGrpSpPr/>
          <p:nvPr/>
        </p:nvGrpSpPr>
        <p:grpSpPr>
          <a:xfrm>
            <a:off x="4372289" y="3469858"/>
            <a:ext cx="2499452" cy="1423077"/>
            <a:chOff x="2848289" y="3540714"/>
            <a:chExt cx="2499452" cy="1423077"/>
          </a:xfrm>
          <a:solidFill>
            <a:schemeClr val="accent2"/>
          </a:solidFill>
        </p:grpSpPr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925D07E9-FBDC-4070-94A1-0DBB09B51CDD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B93DB8C-38D8-41A4-A093-D74FD8A2DF0C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8B2547A-AF29-4B7F-90EE-D369FD250BA6}"/>
              </a:ext>
            </a:extLst>
          </p:cNvPr>
          <p:cNvSpPr txBox="1"/>
          <p:nvPr/>
        </p:nvSpPr>
        <p:spPr>
          <a:xfrm>
            <a:off x="4763629" y="4425032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BC2147-C006-437A-829E-B71C4FB08426}"/>
              </a:ext>
            </a:extLst>
          </p:cNvPr>
          <p:cNvSpPr txBox="1"/>
          <p:nvPr/>
        </p:nvSpPr>
        <p:spPr>
          <a:xfrm>
            <a:off x="4372289" y="4825142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633485-4F7D-4281-A18A-15C8917117E0}"/>
              </a:ext>
            </a:extLst>
          </p:cNvPr>
          <p:cNvSpPr/>
          <p:nvPr/>
        </p:nvSpPr>
        <p:spPr>
          <a:xfrm>
            <a:off x="3973553" y="5480262"/>
            <a:ext cx="664144" cy="6641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2C7862-1CA9-450D-8710-569CEB253A9B}"/>
              </a:ext>
            </a:extLst>
          </p:cNvPr>
          <p:cNvSpPr/>
          <p:nvPr/>
        </p:nvSpPr>
        <p:spPr>
          <a:xfrm>
            <a:off x="8108405" y="2983831"/>
            <a:ext cx="664144" cy="6641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506</Words>
  <Application>Microsoft Office PowerPoint</Application>
  <PresentationFormat>Widescreen</PresentationFormat>
  <Paragraphs>59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 Historic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akii.sunshine9@gmail.com</cp:lastModifiedBy>
  <cp:revision>84</cp:revision>
  <dcterms:created xsi:type="dcterms:W3CDTF">2020-01-20T05:08:25Z</dcterms:created>
  <dcterms:modified xsi:type="dcterms:W3CDTF">2022-06-09T10:55:53Z</dcterms:modified>
</cp:coreProperties>
</file>